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handoutMasters/handoutMaster1.xml" ContentType="application/vnd.openxmlformats-officedocument.presentationml.handoutMaster+xml"/>
  <Override PartName="/docProps/app.xml" ContentType="application/vnd.openxmlformats-officedocument.extended-properties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s/slide22.xml" ContentType="application/vnd.openxmlformats-officedocument.presentationml.slide+xml"/>
  <Override PartName="/ppt/slides/slide30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31.xml" ContentType="application/vnd.openxmlformats-officedocument.presentationml.slide+xml"/>
  <Default Extension="gif" ContentType="image/gif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2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0" r:id="rId1"/>
  </p:sldMasterIdLst>
  <p:handoutMasterIdLst>
    <p:handoutMasterId r:id="rId33"/>
  </p:handoutMasterIdLst>
  <p:sldIdLst>
    <p:sldId id="256" r:id="rId2"/>
    <p:sldId id="257" r:id="rId3"/>
    <p:sldId id="278" r:id="rId4"/>
    <p:sldId id="279" r:id="rId5"/>
    <p:sldId id="258" r:id="rId6"/>
    <p:sldId id="259" r:id="rId7"/>
    <p:sldId id="260" r:id="rId8"/>
    <p:sldId id="261" r:id="rId9"/>
    <p:sldId id="262" r:id="rId10"/>
    <p:sldId id="264" r:id="rId11"/>
    <p:sldId id="265" r:id="rId12"/>
    <p:sldId id="266" r:id="rId13"/>
    <p:sldId id="267" r:id="rId14"/>
    <p:sldId id="280" r:id="rId15"/>
    <p:sldId id="268" r:id="rId16"/>
    <p:sldId id="281" r:id="rId17"/>
    <p:sldId id="282" r:id="rId18"/>
    <p:sldId id="269" r:id="rId19"/>
    <p:sldId id="283" r:id="rId20"/>
    <p:sldId id="270" r:id="rId21"/>
    <p:sldId id="271" r:id="rId22"/>
    <p:sldId id="275" r:id="rId23"/>
    <p:sldId id="272" r:id="rId24"/>
    <p:sldId id="284" r:id="rId25"/>
    <p:sldId id="285" r:id="rId26"/>
    <p:sldId id="273" r:id="rId27"/>
    <p:sldId id="286" r:id="rId28"/>
    <p:sldId id="274" r:id="rId29"/>
    <p:sldId id="287" r:id="rId30"/>
    <p:sldId id="276" r:id="rId31"/>
    <p:sldId id="277" r:id="rId32"/>
  </p:sldIdLst>
  <p:sldSz cx="9144000" cy="6858000" type="screen4x3"/>
  <p:notesSz cx="6858000" cy="9083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>
          <a:srgbClr val="FF0000"/>
        </p14:laserClr>
      </p:ext>
      <p:ext uri="{2FDB2607-1784-4EEB-B798-7EB5836EED8A}">
        <p14:showMediaCtrls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"/>
      </p:ext>
    </p:extLst>
  </p:showPr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448" y="-5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handoutMaster" Target="handoutMasters/handoutMaster1.xml"/><Relationship Id="rId34" Type="http://schemas.openxmlformats.org/officeDocument/2006/relationships/printerSettings" Target="printerSettings/printerSettings1.bin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heme" Target="theme/theme1.xml"/><Relationship Id="rId3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41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41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91600F-7D78-4802-B709-AACB8A1947AC}" type="datetimeFigureOut">
              <a:rPr lang="en-US" smtClean="0"/>
              <a:pPr/>
              <a:t>5/4/13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27915"/>
            <a:ext cx="2971800" cy="4541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27915"/>
            <a:ext cx="2971800" cy="4541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39BB9D-1F25-401E-8E71-1237B012628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7701572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B4D4E-211B-4460-BD37-79D08B512A0B}" type="datetimeFigureOut">
              <a:rPr lang="en-US" smtClean="0"/>
              <a:pPr/>
              <a:t>5/4/13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1F9101-C2AD-4B04-AFBF-4D436743648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B4D4E-211B-4460-BD37-79D08B512A0B}" type="datetimeFigureOut">
              <a:rPr lang="en-US" smtClean="0"/>
              <a:pPr/>
              <a:t>5/4/13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F9101-C2AD-4B04-AFBF-4D436743648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B4D4E-211B-4460-BD37-79D08B512A0B}" type="datetimeFigureOut">
              <a:rPr lang="en-US" smtClean="0"/>
              <a:pPr/>
              <a:t>5/4/13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F9101-C2AD-4B04-AFBF-4D436743648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B4D4E-211B-4460-BD37-79D08B512A0B}" type="datetimeFigureOut">
              <a:rPr lang="en-US" smtClean="0"/>
              <a:pPr/>
              <a:t>5/4/13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F9101-C2AD-4B04-AFBF-4D436743648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B4D4E-211B-4460-BD37-79D08B512A0B}" type="datetimeFigureOut">
              <a:rPr lang="en-US" smtClean="0"/>
              <a:pPr/>
              <a:t>5/4/13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F9101-C2AD-4B04-AFBF-4D436743648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B4D4E-211B-4460-BD37-79D08B512A0B}" type="datetimeFigureOut">
              <a:rPr lang="en-US" smtClean="0"/>
              <a:pPr/>
              <a:t>5/4/13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F9101-C2AD-4B04-AFBF-4D436743648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B4D4E-211B-4460-BD37-79D08B512A0B}" type="datetimeFigureOut">
              <a:rPr lang="en-US" smtClean="0"/>
              <a:pPr/>
              <a:t>5/4/13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F9101-C2AD-4B04-AFBF-4D436743648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B4D4E-211B-4460-BD37-79D08B512A0B}" type="datetimeFigureOut">
              <a:rPr lang="en-US" smtClean="0"/>
              <a:pPr/>
              <a:t>5/4/13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F9101-C2AD-4B04-AFBF-4D436743648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B4D4E-211B-4460-BD37-79D08B512A0B}" type="datetimeFigureOut">
              <a:rPr lang="en-US" smtClean="0"/>
              <a:pPr/>
              <a:t>5/4/13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F9101-C2AD-4B04-AFBF-4D436743648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B4D4E-211B-4460-BD37-79D08B512A0B}" type="datetimeFigureOut">
              <a:rPr lang="en-US" smtClean="0"/>
              <a:pPr/>
              <a:t>5/4/13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F9101-C2AD-4B04-AFBF-4D436743648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B4D4E-211B-4460-BD37-79D08B512A0B}" type="datetimeFigureOut">
              <a:rPr lang="en-US" smtClean="0"/>
              <a:pPr/>
              <a:t>5/4/13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F9101-C2AD-4B04-AFBF-4D436743648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7A0B4D4E-211B-4460-BD37-79D08B512A0B}" type="datetimeFigureOut">
              <a:rPr lang="en-US" smtClean="0"/>
              <a:pPr/>
              <a:t>5/4/13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E1F9101-C2AD-4B04-AFBF-4D436743648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4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gi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7200" dirty="0" smtClean="0">
                <a:solidFill>
                  <a:schemeClr val="tx1"/>
                </a:solidFill>
                <a:effectLst/>
              </a:rPr>
              <a:t>Administering an Intramuscular Injection</a:t>
            </a:r>
            <a:endParaRPr lang="en-US" sz="7200" dirty="0">
              <a:solidFill>
                <a:schemeClr val="tx1"/>
              </a:solidFill>
              <a:effectLst/>
            </a:endParaRP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r>
              <a:rPr lang="en-US" dirty="0" smtClean="0">
                <a:solidFill>
                  <a:schemeClr val="tx1"/>
                </a:solidFill>
              </a:rPr>
              <a:t>Lesson Two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Beth </a:t>
            </a:r>
            <a:r>
              <a:rPr lang="en-US" dirty="0" err="1" smtClean="0">
                <a:solidFill>
                  <a:schemeClr val="tx1"/>
                </a:solidFill>
              </a:rPr>
              <a:t>Ghioldi</a:t>
            </a:r>
            <a:r>
              <a:rPr lang="en-US" dirty="0" smtClean="0">
                <a:solidFill>
                  <a:schemeClr val="tx1"/>
                </a:solidFill>
              </a:rPr>
              <a:t>, Lori Fusco, Brittany Mancini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062830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effectLst/>
              </a:rPr>
              <a:t>Equipment</a:t>
            </a:r>
            <a:endParaRPr lang="en-US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5" y="1828800"/>
            <a:ext cx="8305800" cy="3200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tx1"/>
                </a:solidFill>
              </a:rPr>
              <a:t>Needle Length</a:t>
            </a:r>
          </a:p>
          <a:p>
            <a:pPr marL="0" indent="0">
              <a:buNone/>
            </a:pPr>
            <a:endParaRPr lang="en-US" sz="1400" dirty="0" smtClean="0"/>
          </a:p>
          <a:p>
            <a:pPr marL="457200" lvl="1" indent="0" algn="ctr"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Based on the site for injection and patient size</a:t>
            </a:r>
          </a:p>
          <a:p>
            <a:pPr marL="457200" lvl="1" indent="0" algn="ctr">
              <a:buNone/>
            </a:pPr>
            <a:endParaRPr lang="en-US" sz="1400" dirty="0" smtClean="0">
              <a:solidFill>
                <a:schemeClr val="tx1"/>
              </a:solidFill>
            </a:endParaRPr>
          </a:p>
          <a:p>
            <a:pPr lvl="2"/>
            <a:r>
              <a:rPr lang="en-US" sz="2400" dirty="0" smtClean="0">
                <a:solidFill>
                  <a:schemeClr val="tx1"/>
                </a:solidFill>
              </a:rPr>
              <a:t>Obese patient may require a longer needle</a:t>
            </a:r>
          </a:p>
          <a:p>
            <a:pPr lvl="2"/>
            <a:r>
              <a:rPr lang="en-US" sz="2400" dirty="0" smtClean="0">
                <a:solidFill>
                  <a:schemeClr val="tx1"/>
                </a:solidFill>
              </a:rPr>
              <a:t>Extremely thin patients may require a shorter needle</a:t>
            </a:r>
          </a:p>
          <a:p>
            <a:pPr marL="914400" lvl="2" indent="0">
              <a:buNone/>
            </a:pPr>
            <a:endParaRPr lang="en-US" sz="2000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1052894" y="5109653"/>
            <a:ext cx="708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+mj-lt"/>
              </a:rPr>
              <a:t>Use a 1 – 2 inch needle</a:t>
            </a:r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874882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085" y="304800"/>
            <a:ext cx="80772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effectLst/>
              </a:rPr>
              <a:t>Equipment</a:t>
            </a:r>
            <a:endParaRPr lang="en-US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1"/>
            <a:ext cx="8229600" cy="3200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tx1"/>
                </a:solidFill>
              </a:rPr>
              <a:t>Needle Gauge</a:t>
            </a:r>
          </a:p>
          <a:p>
            <a:pPr marL="0" indent="0" algn="ctr">
              <a:buNone/>
            </a:pPr>
            <a:endParaRPr lang="en-US" sz="1200" dirty="0" smtClean="0"/>
          </a:p>
          <a:p>
            <a:pPr marL="0" indent="0" algn="ctr">
              <a:buNone/>
            </a:pPr>
            <a:r>
              <a:rPr lang="en-US" dirty="0" smtClean="0">
                <a:solidFill>
                  <a:schemeClr val="tx1"/>
                </a:solidFill>
              </a:rPr>
              <a:t>Appropriate gauge is determined by viscosity of medication being administered</a:t>
            </a:r>
          </a:p>
          <a:p>
            <a:pPr lvl="2"/>
            <a:r>
              <a:rPr lang="en-US" sz="2400" dirty="0" smtClean="0">
                <a:solidFill>
                  <a:schemeClr val="tx1"/>
                </a:solidFill>
              </a:rPr>
              <a:t>Thick, oil based medications may require a larger gauge </a:t>
            </a:r>
          </a:p>
          <a:p>
            <a:pPr lvl="2"/>
            <a:r>
              <a:rPr lang="en-US" sz="2400" dirty="0" smtClean="0">
                <a:solidFill>
                  <a:schemeClr val="tx1"/>
                </a:solidFill>
              </a:rPr>
              <a:t>Thinner solutions may be administered with a smaller gauge </a:t>
            </a:r>
            <a:endParaRPr lang="en-US" sz="2400" dirty="0">
              <a:solidFill>
                <a:schemeClr val="tx1"/>
              </a:solidFill>
            </a:endParaRPr>
          </a:p>
          <a:p>
            <a:pPr lvl="3"/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905000" y="5303176"/>
            <a:ext cx="510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Use an 18 – 23 gauge needle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586772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108" y="152400"/>
            <a:ext cx="8229600" cy="1600200"/>
          </a:xfrm>
        </p:spPr>
        <p:txBody>
          <a:bodyPr/>
          <a:lstStyle/>
          <a:p>
            <a:r>
              <a:rPr lang="en-US" sz="4800" dirty="0" smtClean="0">
                <a:solidFill>
                  <a:schemeClr val="tx1"/>
                </a:solidFill>
                <a:effectLst/>
              </a:rPr>
              <a:t>Selecting the Appropriate Location</a:t>
            </a:r>
            <a:endParaRPr lang="en-US" sz="4800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05000"/>
            <a:ext cx="4953000" cy="1752599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Intramuscular Injection Sites:</a:t>
            </a:r>
          </a:p>
          <a:p>
            <a:pPr marL="0" indent="0">
              <a:buNone/>
            </a:pPr>
            <a:endParaRPr lang="en-US" sz="2000" dirty="0" smtClean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tx1"/>
                </a:solidFill>
              </a:rPr>
              <a:t>Deltoid</a:t>
            </a:r>
          </a:p>
          <a:p>
            <a:pPr marL="457200" lvl="1" indent="0">
              <a:buNone/>
            </a:pPr>
            <a:endParaRPr lang="en-US" sz="2400" dirty="0" smtClean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tx1"/>
                </a:solidFill>
              </a:rPr>
              <a:t>Ventrogluteal</a:t>
            </a:r>
          </a:p>
          <a:p>
            <a:pPr marL="457200" lvl="1" indent="0">
              <a:buNone/>
            </a:pPr>
            <a:endParaRPr lang="en-US" sz="2400" dirty="0" smtClean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tx1"/>
                </a:solidFill>
              </a:rPr>
              <a:t>Vastus lateralis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3962400" y="2971800"/>
            <a:ext cx="2286000" cy="17145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6537846" y="4267200"/>
            <a:ext cx="1600200" cy="2133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6477000" y="1755064"/>
            <a:ext cx="228600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646165810"/>
      </p:ext>
    </p:extLst>
  </p:cSld>
  <p:clrMapOvr>
    <a:masterClrMapping/>
  </p:clrMapOvr>
  <mc:AlternateContent>
    <mc:Choice xmlns:mc="http://schemas.openxmlformats.org/markup-compatibility/2006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0236"/>
            <a:ext cx="8229600" cy="16002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effectLst/>
              </a:rPr>
              <a:t>Location</a:t>
            </a:r>
            <a:endParaRPr lang="en-US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76400"/>
            <a:ext cx="4953000" cy="4525963"/>
          </a:xfrm>
        </p:spPr>
        <p:txBody>
          <a:bodyPr>
            <a:normAutofit/>
          </a:bodyPr>
          <a:lstStyle/>
          <a:p>
            <a:r>
              <a:rPr lang="en-US" sz="2600" dirty="0" smtClean="0">
                <a:solidFill>
                  <a:schemeClr val="tx1"/>
                </a:solidFill>
              </a:rPr>
              <a:t>Deltoid</a:t>
            </a:r>
          </a:p>
          <a:p>
            <a:pPr marL="0" indent="0">
              <a:buNone/>
            </a:pPr>
            <a:endParaRPr lang="en-US" sz="1100" dirty="0" smtClean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tx1"/>
                </a:solidFill>
              </a:rPr>
              <a:t>Use landmarks and site boundaries to locate exact site</a:t>
            </a:r>
          </a:p>
          <a:p>
            <a:pPr marL="457200" lvl="1" indent="0">
              <a:buNone/>
            </a:pPr>
            <a:endParaRPr lang="en-US" sz="2400" dirty="0" smtClean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tx1"/>
                </a:solidFill>
              </a:rPr>
              <a:t>Find the lower edge of the acromion process on the upper arm</a:t>
            </a:r>
          </a:p>
          <a:p>
            <a:pPr marL="457200" lvl="1" indent="0">
              <a:buNone/>
            </a:pPr>
            <a:endParaRPr lang="en-US" sz="24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5257800" y="2362200"/>
            <a:ext cx="3556000" cy="2667000"/>
          </a:xfrm>
          <a:prstGeom prst="rect">
            <a:avLst/>
          </a:prstGeom>
        </p:spPr>
      </p:pic>
      <p:cxnSp>
        <p:nvCxnSpPr>
          <p:cNvPr id="11" name="Straight Arrow Connector 10"/>
          <p:cNvCxnSpPr/>
          <p:nvPr/>
        </p:nvCxnSpPr>
        <p:spPr>
          <a:xfrm flipH="1" flipV="1">
            <a:off x="7071057" y="4191000"/>
            <a:ext cx="1082343" cy="15240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078227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effectLst/>
              </a:rPr>
              <a:t>Location</a:t>
            </a:r>
            <a:endParaRPr lang="en-US" dirty="0">
              <a:solidFill>
                <a:schemeClr val="tx1"/>
              </a:solidFill>
              <a:effectLst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5457563" y="2057401"/>
            <a:ext cx="3294854" cy="25146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81000" y="1997122"/>
            <a:ext cx="4572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800100" lvl="1" indent="-342900">
              <a:buFont typeface="Wingdings" pitchFamily="2" charset="2"/>
              <a:buChar char="§"/>
            </a:pPr>
            <a:r>
              <a:rPr lang="en-US" sz="2400" dirty="0">
                <a:latin typeface="+mj-lt"/>
              </a:rPr>
              <a:t>The </a:t>
            </a:r>
            <a:r>
              <a:rPr lang="en-US" sz="2400" dirty="0" smtClean="0">
                <a:latin typeface="+mj-lt"/>
              </a:rPr>
              <a:t>Deltoid site </a:t>
            </a:r>
            <a:r>
              <a:rPr lang="en-US" sz="2400" dirty="0">
                <a:latin typeface="+mj-lt"/>
              </a:rPr>
              <a:t>is 2 fingerbreadths below the acromion </a:t>
            </a:r>
            <a:r>
              <a:rPr lang="en-US" sz="2400" dirty="0" smtClean="0">
                <a:latin typeface="+mj-lt"/>
              </a:rPr>
              <a:t>process</a:t>
            </a:r>
          </a:p>
          <a:p>
            <a:pPr lvl="1"/>
            <a:endParaRPr lang="en-US" sz="2400" dirty="0">
              <a:latin typeface="+mj-lt"/>
            </a:endParaRPr>
          </a:p>
          <a:p>
            <a:pPr marL="800100" lvl="1" indent="-342900">
              <a:buFont typeface="Wingdings" pitchFamily="2" charset="2"/>
              <a:buChar char="§"/>
            </a:pPr>
            <a:r>
              <a:rPr lang="en-US" sz="2400" dirty="0">
                <a:latin typeface="+mj-lt"/>
              </a:rPr>
              <a:t>Make an imaginary inverted triangle at the site and inject the needle in the center of the triangle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H="1" flipV="1">
            <a:off x="7162800" y="3865558"/>
            <a:ext cx="1082343" cy="15240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560994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effectLst/>
              </a:rPr>
              <a:t>Location</a:t>
            </a:r>
            <a:endParaRPr lang="en-US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4572000" cy="4525963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Ventrogluteal</a:t>
            </a: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1100" dirty="0" smtClean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tx1"/>
                </a:solidFill>
              </a:rPr>
              <a:t>Use landmarks and boundaries to locate the exact site</a:t>
            </a:r>
          </a:p>
          <a:p>
            <a:pPr marL="457200" lvl="1" indent="0">
              <a:buNone/>
            </a:pPr>
            <a:endParaRPr lang="en-US" sz="1200" dirty="0" smtClean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tx1"/>
                </a:solidFill>
              </a:rPr>
              <a:t> Locate the greater trochanter and the anterior superior iliac spine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5638800" y="2667000"/>
            <a:ext cx="2997200" cy="2247900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/>
        </p:nvCxnSpPr>
        <p:spPr>
          <a:xfrm>
            <a:off x="6096000" y="1600200"/>
            <a:ext cx="609600" cy="17526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211650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effectLst/>
              </a:rPr>
              <a:t>Location</a:t>
            </a:r>
            <a:endParaRPr lang="en-US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905000"/>
            <a:ext cx="4953000" cy="4419600"/>
          </a:xfrm>
        </p:spPr>
        <p:txBody>
          <a:bodyPr>
            <a:noAutofit/>
          </a:bodyPr>
          <a:lstStyle/>
          <a:p>
            <a:pPr lvl="2"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tx1"/>
                </a:solidFill>
              </a:rPr>
              <a:t>Place the heel of your hand over the greater trochanter with your thumb pointing towards the patient’s groin</a:t>
            </a:r>
          </a:p>
          <a:p>
            <a:pPr marL="914400" lvl="2" indent="0">
              <a:buNone/>
            </a:pPr>
            <a:endParaRPr lang="en-US" sz="1200" dirty="0" smtClean="0">
              <a:solidFill>
                <a:schemeClr val="tx1"/>
              </a:solidFill>
            </a:endParaRPr>
          </a:p>
          <a:p>
            <a:pPr lvl="2"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tx1"/>
                </a:solidFill>
              </a:rPr>
              <a:t>Your index finger should point toward the anterior superior iliac spine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5638800" y="2667000"/>
            <a:ext cx="2812197" cy="2109148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>
            <a:off x="6096000" y="1600200"/>
            <a:ext cx="609600" cy="17526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6096000" y="4776148"/>
            <a:ext cx="2209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/>
              <a:t>Ventrogluteal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929798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effectLst/>
              </a:rPr>
              <a:t>Location</a:t>
            </a:r>
            <a:endParaRPr lang="en-US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4038600" cy="4525963"/>
          </a:xfrm>
        </p:spPr>
        <p:txBody>
          <a:bodyPr/>
          <a:lstStyle/>
          <a:p>
            <a:pPr lvl="1">
              <a:buFont typeface="Wingdings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</a:rPr>
              <a:t>Your middle finger should point towards the iliac </a:t>
            </a:r>
            <a:r>
              <a:rPr lang="en-US" sz="2400" dirty="0" smtClean="0">
                <a:solidFill>
                  <a:schemeClr val="tx1"/>
                </a:solidFill>
              </a:rPr>
              <a:t>crest</a:t>
            </a:r>
          </a:p>
          <a:p>
            <a:pPr marL="457200" lvl="1" indent="0">
              <a:buNone/>
            </a:pPr>
            <a:endParaRPr lang="en-US" sz="1200" dirty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</a:rPr>
              <a:t>The injection site is located between your index and middle fingers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5638800" y="2667000"/>
            <a:ext cx="2812197" cy="2109148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>
            <a:off x="6096000" y="1600200"/>
            <a:ext cx="609600" cy="17526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6096000" y="4776148"/>
            <a:ext cx="2209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/>
              <a:t>Ventrogluteal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649771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effectLst/>
              </a:rPr>
              <a:t>Location</a:t>
            </a:r>
            <a:endParaRPr lang="en-US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181600" cy="4525963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Vastus Lateralis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tx1"/>
                </a:solidFill>
              </a:rPr>
              <a:t>Use landmarks and boundaries to locate the exact site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tx1"/>
                </a:solidFill>
              </a:rPr>
              <a:t>Locate the patella and the greater trochanter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tx1"/>
                </a:solidFill>
              </a:rPr>
              <a:t>The vastus lateralis is located a handbreadth  below the greater trochanter and a handbreadth above the patella.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6172200" y="2336800"/>
            <a:ext cx="2438400" cy="3251200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>
          <a:xfrm>
            <a:off x="5638800" y="3124200"/>
            <a:ext cx="1219200" cy="12192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75238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effectLst/>
              </a:rPr>
              <a:t>Location</a:t>
            </a:r>
            <a:endParaRPr lang="en-US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057401"/>
            <a:ext cx="4495800" cy="4343400"/>
          </a:xfrm>
        </p:spPr>
        <p:txBody>
          <a:bodyPr/>
          <a:lstStyle/>
          <a:p>
            <a:pPr lvl="1">
              <a:buFont typeface="Wingdings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</a:rPr>
              <a:t>Divide the thigh into thirds horizontally and </a:t>
            </a:r>
            <a:r>
              <a:rPr lang="en-US" sz="2400" dirty="0" smtClean="0">
                <a:solidFill>
                  <a:schemeClr val="tx1"/>
                </a:solidFill>
              </a:rPr>
              <a:t>vertically</a:t>
            </a:r>
          </a:p>
          <a:p>
            <a:pPr marL="457200" lvl="1" indent="0">
              <a:buNone/>
            </a:pPr>
            <a:endParaRPr lang="en-US" sz="1200" dirty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</a:rPr>
              <a:t>The injection is given in the outer middle third of the muscle 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5869024" y="1955800"/>
            <a:ext cx="2438400" cy="3251200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>
            <a:off x="5309952" y="2743200"/>
            <a:ext cx="1219200" cy="12192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5972298" y="5297859"/>
            <a:ext cx="23351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/>
              <a:t>Vastus</a:t>
            </a:r>
            <a:r>
              <a:rPr lang="en-US" sz="2400" dirty="0"/>
              <a:t> </a:t>
            </a:r>
            <a:r>
              <a:rPr lang="en-US" sz="2400" dirty="0" err="1"/>
              <a:t>Lateralis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480842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effectLst/>
              </a:rPr>
              <a:t>Review Questions</a:t>
            </a:r>
            <a:endParaRPr lang="en-US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25963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The label on the medication package or container should be checked three times during medication preparation and administration.</a:t>
            </a:r>
          </a:p>
          <a:p>
            <a:pPr marL="0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dirty="0" smtClean="0">
                <a:solidFill>
                  <a:schemeClr val="tx1"/>
                </a:solidFill>
              </a:rPr>
              <a:t>a.  True</a:t>
            </a:r>
          </a:p>
          <a:p>
            <a:pPr marL="0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dirty="0" smtClean="0">
                <a:solidFill>
                  <a:schemeClr val="tx1"/>
                </a:solidFill>
              </a:rPr>
              <a:t>b.  False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162095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effectLst/>
              </a:rPr>
              <a:t>Correct Technique</a:t>
            </a:r>
            <a:endParaRPr lang="en-US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33528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Careful technique is important when administering intramuscular injections in order to avoid complications such as:</a:t>
            </a:r>
          </a:p>
          <a:p>
            <a:pPr marL="0" indent="0">
              <a:buNone/>
            </a:pPr>
            <a:endParaRPr lang="en-US" sz="2000" dirty="0" smtClean="0"/>
          </a:p>
          <a:p>
            <a:pPr lvl="3">
              <a:buFont typeface="Wingdings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 Abscesses</a:t>
            </a:r>
          </a:p>
          <a:p>
            <a:pPr lvl="3">
              <a:buFont typeface="Wingdings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 Injury to vessels, bones and nerves</a:t>
            </a:r>
          </a:p>
          <a:p>
            <a:pPr lvl="3">
              <a:buFont typeface="Wingdings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 Lingering pain</a:t>
            </a:r>
          </a:p>
          <a:p>
            <a:pPr lvl="3">
              <a:buFont typeface="Wingdings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 Tissue necrosis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375047861"/>
      </p:ext>
    </p:extLst>
  </p:cSld>
  <p:clrMapOvr>
    <a:masterClrMapping/>
  </p:clrMapOvr>
  <mc:AlternateContent>
    <mc:Choice xmlns:mc="http://schemas.openxmlformats.org/markup-compatibility/2006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152400"/>
            <a:ext cx="8001000" cy="1371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effectLst/>
              </a:rPr>
              <a:t>Technique</a:t>
            </a:r>
            <a:endParaRPr lang="en-US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415652"/>
            <a:ext cx="4876800" cy="3017294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Administer the intramuscular injection so that the needle is at a 90 degree angle to the patient’s body.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6019800" y="1981199"/>
            <a:ext cx="2091943" cy="3886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979654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effectLst/>
              </a:rPr>
              <a:t>Technique</a:t>
            </a:r>
            <a:endParaRPr lang="en-US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799"/>
            <a:ext cx="8153400" cy="45580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tx1"/>
                </a:solidFill>
              </a:rPr>
              <a:t>The volume of medication that can be administered intramuscularly varies based on the intended site.</a:t>
            </a:r>
          </a:p>
          <a:p>
            <a:pPr marL="0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1 - 4 ml for the ventrogluteal and vastus lateralis sites</a:t>
            </a:r>
          </a:p>
          <a:p>
            <a:pPr marL="0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0.5 – 1 ml for the Deltoid site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053" name="Picture 5" descr="C:\Users\Beth\AppData\Local\Microsoft\Windows\Temporary Internet Files\Content.IE5\LF6QJ60K\MP900308894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01352" y="4235469"/>
            <a:ext cx="2736808" cy="1801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701352" y="6109900"/>
            <a:ext cx="27368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Microsoft Clip Art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372963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effectLst/>
              </a:rPr>
              <a:t>Technique</a:t>
            </a:r>
            <a:endParaRPr lang="en-US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1100" dirty="0" smtClean="0"/>
          </a:p>
          <a:p>
            <a:pPr marL="0" indent="0" algn="ctr">
              <a:buNone/>
            </a:pPr>
            <a:r>
              <a:rPr lang="en-US" dirty="0" smtClean="0">
                <a:solidFill>
                  <a:schemeClr val="tx1"/>
                </a:solidFill>
              </a:rPr>
              <a:t>Performing the Injection</a:t>
            </a:r>
          </a:p>
          <a:p>
            <a:pPr marL="0" indent="0" algn="ctr">
              <a:buNone/>
            </a:pPr>
            <a:endParaRPr lang="en-US" sz="1200" dirty="0" smtClean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Identify the patient by verifying name and date of birth.</a:t>
            </a:r>
          </a:p>
          <a:p>
            <a:pPr marL="457200" indent="-457200">
              <a:buFont typeface="+mj-lt"/>
              <a:buAutoNum type="arabicPeriod"/>
            </a:pPr>
            <a:endParaRPr lang="en-US" dirty="0" smtClean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Perform hand hygiene and apply clean gloves.</a:t>
            </a:r>
          </a:p>
          <a:p>
            <a:pPr marL="457200" indent="-457200">
              <a:buFont typeface="+mj-lt"/>
              <a:buAutoNum type="arabicPeriod"/>
            </a:pPr>
            <a:endParaRPr lang="en-US" dirty="0" smtClean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Select appropriate site for injection.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755110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effectLst/>
              </a:rPr>
              <a:t>Technique….</a:t>
            </a:r>
            <a:endParaRPr lang="en-US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81200"/>
            <a:ext cx="8229600" cy="4525963"/>
          </a:xfrm>
        </p:spPr>
        <p:txBody>
          <a:bodyPr/>
          <a:lstStyle/>
          <a:p>
            <a:pPr marL="457200" indent="-457200">
              <a:buAutoNum type="arabicPeriod" startAt="4"/>
            </a:pPr>
            <a:r>
              <a:rPr lang="en-US" dirty="0" smtClean="0">
                <a:solidFill>
                  <a:schemeClr val="tx1"/>
                </a:solidFill>
              </a:rPr>
              <a:t>Cleanse </a:t>
            </a:r>
            <a:r>
              <a:rPr lang="en-US" dirty="0">
                <a:solidFill>
                  <a:schemeClr val="tx1"/>
                </a:solidFill>
              </a:rPr>
              <a:t>the injection site with an antimicrobial swab.  Use a firm, circular motion while moving outward from the injection site.  Allow to air dry</a:t>
            </a:r>
            <a:r>
              <a:rPr lang="en-US" dirty="0" smtClean="0">
                <a:solidFill>
                  <a:schemeClr val="tx1"/>
                </a:solidFill>
              </a:rPr>
              <a:t>.    </a:t>
            </a:r>
          </a:p>
          <a:p>
            <a:pPr marL="457200" indent="-457200">
              <a:buAutoNum type="arabicPeriod" startAt="4"/>
            </a:pPr>
            <a:endParaRPr lang="en-US" dirty="0" smtClean="0">
              <a:solidFill>
                <a:schemeClr val="tx1"/>
              </a:solidFill>
            </a:endParaRPr>
          </a:p>
          <a:p>
            <a:pPr marL="457200" indent="-457200">
              <a:buAutoNum type="arabicPeriod" startAt="4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Remove </a:t>
            </a:r>
            <a:r>
              <a:rPr lang="en-US" dirty="0">
                <a:solidFill>
                  <a:schemeClr val="tx1"/>
                </a:solidFill>
              </a:rPr>
              <a:t>needle cap, hold syringe in dominate hand, and with non-dominate hand spread skin tightly. </a:t>
            </a: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43726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effectLst/>
              </a:rPr>
              <a:t>Technique….</a:t>
            </a:r>
            <a:endParaRPr lang="en-US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/>
          <a:lstStyle/>
          <a:p>
            <a:pPr marL="457200" indent="-457200">
              <a:buAutoNum type="arabicPeriod" startAt="6"/>
            </a:pPr>
            <a:r>
              <a:rPr lang="en-US" dirty="0" smtClean="0">
                <a:solidFill>
                  <a:schemeClr val="tx1"/>
                </a:solidFill>
              </a:rPr>
              <a:t>Inject </a:t>
            </a:r>
            <a:r>
              <a:rPr lang="en-US" dirty="0">
                <a:solidFill>
                  <a:schemeClr val="tx1"/>
                </a:solidFill>
              </a:rPr>
              <a:t>needle quickly at a 90 degree angle into the muscle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en-US" dirty="0"/>
          </a:p>
          <a:p>
            <a:pPr marL="457200" indent="-457200">
              <a:buAutoNum type="arabicPeriod" startAt="7"/>
            </a:pPr>
            <a:r>
              <a:rPr lang="en-US" dirty="0" smtClean="0">
                <a:solidFill>
                  <a:schemeClr val="tx1"/>
                </a:solidFill>
              </a:rPr>
              <a:t>With </a:t>
            </a:r>
            <a:r>
              <a:rPr lang="en-US" dirty="0">
                <a:solidFill>
                  <a:schemeClr val="tx1"/>
                </a:solidFill>
              </a:rPr>
              <a:t>non-dominate hand, stabilize the syringe barrel and move dominate hand to syringe plunger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>
              <a:buAutoNum type="arabicPeriod" startAt="7"/>
            </a:pPr>
            <a:endParaRPr lang="en-US" dirty="0">
              <a:solidFill>
                <a:schemeClr val="tx1"/>
              </a:solidFill>
            </a:endParaRPr>
          </a:p>
          <a:p>
            <a:pPr marL="457200" indent="-457200">
              <a:buFont typeface="Arial" pitchFamily="34" charset="0"/>
              <a:buAutoNum type="arabicPeriod" startAt="7"/>
            </a:pPr>
            <a:r>
              <a:rPr lang="en-US" dirty="0">
                <a:solidFill>
                  <a:schemeClr val="tx1"/>
                </a:solidFill>
              </a:rPr>
              <a:t>Inject the medication slowly.  (10 seconds per milliliter of medication)</a:t>
            </a:r>
          </a:p>
          <a:p>
            <a:pPr marL="0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457200" indent="-457200">
              <a:buAutoNum type="arabicPeriod" startAt="7"/>
            </a:pPr>
            <a:endParaRPr lang="en-US" dirty="0" smtClean="0"/>
          </a:p>
          <a:p>
            <a:pPr marL="457200" indent="-457200">
              <a:buAutoNum type="arabicPeriod" startAt="7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492461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153400" cy="14478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effectLst/>
              </a:rPr>
              <a:t>Technique…..</a:t>
            </a:r>
            <a:endParaRPr lang="en-US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828800"/>
            <a:ext cx="8229600" cy="3962400"/>
          </a:xfrm>
        </p:spPr>
        <p:txBody>
          <a:bodyPr>
            <a:normAutofit/>
          </a:bodyPr>
          <a:lstStyle/>
          <a:p>
            <a:pPr marL="457200" indent="-457200">
              <a:buAutoNum type="arabicPeriod" startAt="9"/>
            </a:pPr>
            <a:r>
              <a:rPr lang="en-US" dirty="0" smtClean="0">
                <a:solidFill>
                  <a:schemeClr val="tx1"/>
                </a:solidFill>
              </a:rPr>
              <a:t>Withdraw the needle quickly and smoothly. </a:t>
            </a:r>
          </a:p>
          <a:p>
            <a:pPr marL="457200" indent="-457200">
              <a:buAutoNum type="arabicPeriod" startAt="9"/>
            </a:pPr>
            <a:endParaRPr lang="en-US" dirty="0">
              <a:solidFill>
                <a:schemeClr val="tx1"/>
              </a:solidFill>
            </a:endParaRPr>
          </a:p>
          <a:p>
            <a:pPr marL="457200" indent="-457200">
              <a:buAutoNum type="arabicPeriod" startAt="9"/>
            </a:pPr>
            <a:r>
              <a:rPr lang="en-US" dirty="0" smtClean="0">
                <a:solidFill>
                  <a:schemeClr val="tx1"/>
                </a:solidFill>
              </a:rPr>
              <a:t>Apply gentle pressure at the site with a dry 2x2    gauze.</a:t>
            </a:r>
          </a:p>
          <a:p>
            <a:pPr marL="457200" indent="-457200">
              <a:buAutoNum type="arabicPeriod" startAt="9"/>
            </a:pPr>
            <a:endParaRPr lang="en-US" dirty="0" smtClean="0">
              <a:solidFill>
                <a:schemeClr val="tx1"/>
              </a:solidFill>
            </a:endParaRPr>
          </a:p>
          <a:p>
            <a:pPr marL="457200" indent="-457200">
              <a:buAutoNum type="arabicPeriod" startAt="9"/>
            </a:pPr>
            <a:r>
              <a:rPr lang="en-US" dirty="0" smtClean="0">
                <a:solidFill>
                  <a:schemeClr val="tx1"/>
                </a:solidFill>
              </a:rPr>
              <a:t>Activate the needle safety device and discard the needle and syringe in the appropriate sharps container.   Do not recap the needle!</a:t>
            </a:r>
          </a:p>
          <a:p>
            <a:pPr marL="0" indent="0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457200" indent="-457200">
              <a:buAutoNum type="arabicPeriod" startAt="8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919963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effectLst/>
              </a:rPr>
              <a:t>Technique….</a:t>
            </a:r>
            <a:endParaRPr lang="en-US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05000"/>
            <a:ext cx="8229600" cy="4525963"/>
          </a:xfrm>
        </p:spPr>
        <p:txBody>
          <a:bodyPr/>
          <a:lstStyle/>
          <a:p>
            <a:pPr marL="457200" indent="-457200">
              <a:buAutoNum type="arabicPeriod" startAt="12"/>
            </a:pPr>
            <a:r>
              <a:rPr lang="en-US" dirty="0" smtClean="0">
                <a:solidFill>
                  <a:schemeClr val="tx1"/>
                </a:solidFill>
              </a:rPr>
              <a:t> Remove </a:t>
            </a:r>
            <a:r>
              <a:rPr lang="en-US" dirty="0">
                <a:solidFill>
                  <a:schemeClr val="tx1"/>
                </a:solidFill>
              </a:rPr>
              <a:t>gloves and perform hand hygiene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>
              <a:buAutoNum type="arabicPeriod" startAt="12"/>
            </a:pPr>
            <a:endParaRPr lang="en-US" dirty="0">
              <a:solidFill>
                <a:schemeClr val="tx1"/>
              </a:solidFill>
            </a:endParaRPr>
          </a:p>
          <a:p>
            <a:pPr marL="457200" indent="-457200">
              <a:buAutoNum type="arabicPeriod" startAt="13"/>
            </a:pPr>
            <a:r>
              <a:rPr lang="en-US" dirty="0" smtClean="0">
                <a:solidFill>
                  <a:schemeClr val="tx1"/>
                </a:solidFill>
              </a:rPr>
              <a:t> Make </a:t>
            </a:r>
            <a:r>
              <a:rPr lang="en-US" dirty="0">
                <a:solidFill>
                  <a:schemeClr val="tx1"/>
                </a:solidFill>
              </a:rPr>
              <a:t>sure patient is safe and comfortable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>
              <a:buAutoNum type="arabicPeriod" startAt="13"/>
            </a:pPr>
            <a:endParaRPr lang="en-US" dirty="0">
              <a:solidFill>
                <a:schemeClr val="tx1"/>
              </a:solidFill>
            </a:endParaRPr>
          </a:p>
          <a:p>
            <a:pPr marL="457200" indent="-457200">
              <a:buAutoNum type="arabicPeriod" startAt="14"/>
            </a:pPr>
            <a:r>
              <a:rPr lang="en-US" dirty="0" smtClean="0">
                <a:solidFill>
                  <a:schemeClr val="tx1"/>
                </a:solidFill>
              </a:rPr>
              <a:t> Document </a:t>
            </a:r>
            <a:r>
              <a:rPr lang="en-US" dirty="0">
                <a:solidFill>
                  <a:schemeClr val="tx1"/>
                </a:solidFill>
              </a:rPr>
              <a:t>medication administration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>
              <a:buAutoNum type="arabicPeriod" startAt="14"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15.  Record </a:t>
            </a:r>
            <a:r>
              <a:rPr lang="en-US" dirty="0">
                <a:solidFill>
                  <a:schemeClr val="tx1"/>
                </a:solidFill>
              </a:rPr>
              <a:t>any unexpected outcomes.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725620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600200"/>
          </a:xfrm>
        </p:spPr>
        <p:txBody>
          <a:bodyPr/>
          <a:lstStyle/>
          <a:p>
            <a:r>
              <a:rPr lang="en-US" sz="4800" dirty="0" smtClean="0">
                <a:solidFill>
                  <a:schemeClr val="tx1"/>
                </a:solidFill>
                <a:effectLst/>
              </a:rPr>
              <a:t>Tips for Decreasing Pain During Injections</a:t>
            </a:r>
            <a:endParaRPr lang="en-US" sz="4800" dirty="0">
              <a:solidFill>
                <a:schemeClr val="tx1"/>
              </a:solidFill>
              <a:effectLst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33400" y="2133601"/>
            <a:ext cx="8229600" cy="41148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Explain the procedure to the patient.</a:t>
            </a:r>
          </a:p>
          <a:p>
            <a:pPr marL="0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Encourage the patient to relax.</a:t>
            </a:r>
          </a:p>
          <a:p>
            <a:pPr marL="0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Position patient. </a:t>
            </a:r>
          </a:p>
          <a:p>
            <a:pPr marL="0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Do not inject into hardened or very sensitive skin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065112559"/>
      </p:ext>
    </p:extLst>
  </p:cSld>
  <p:clrMapOvr>
    <a:masterClrMapping/>
  </p:clrMapOvr>
  <mc:AlternateContent>
    <mc:Choice xmlns:mc="http://schemas.openxmlformats.org/markup-compatibility/2006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effectLst/>
              </a:rPr>
              <a:t>Tips …</a:t>
            </a:r>
            <a:endParaRPr lang="en-US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1"/>
            <a:ext cx="8229600" cy="42672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Inject medication slowly. (10 seconds per milliliter of medication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Maintain grasp on the needle.  Do not move the needle after it is inserted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Withdraw the needle quickly and smoothly.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175194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effectLst/>
              </a:rPr>
              <a:t>Review Questions</a:t>
            </a:r>
            <a:endParaRPr lang="en-US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25963"/>
          </a:xfrm>
        </p:spPr>
        <p:txBody>
          <a:bodyPr/>
          <a:lstStyle/>
          <a:p>
            <a:pPr marL="457200" indent="-457200">
              <a:buAutoNum type="arabicPeriod" startAt="2"/>
            </a:pPr>
            <a:r>
              <a:rPr lang="en-US" dirty="0">
                <a:solidFill>
                  <a:schemeClr val="tx1"/>
                </a:solidFill>
              </a:rPr>
              <a:t>Before administering a medication to a patient, the nurse must clearly understand why the patient is receiving the medication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	a.  </a:t>
            </a:r>
            <a:r>
              <a:rPr lang="en-US" dirty="0" smtClean="0">
                <a:solidFill>
                  <a:schemeClr val="tx1"/>
                </a:solidFill>
              </a:rPr>
              <a:t>True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	b.  False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882385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Practice Makes Perfect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1"/>
            <a:ext cx="8229600" cy="4114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Y</a:t>
            </a:r>
            <a:r>
              <a:rPr lang="en-US" dirty="0" smtClean="0">
                <a:solidFill>
                  <a:schemeClr val="tx1"/>
                </a:solidFill>
              </a:rPr>
              <a:t>ou have now completed Lesson Two!</a:t>
            </a:r>
          </a:p>
          <a:p>
            <a:pPr marL="0" indent="0" algn="ctr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To administer an intramuscular injection correctly you </a:t>
            </a:r>
            <a:r>
              <a:rPr lang="en-US" dirty="0" smtClean="0">
                <a:solidFill>
                  <a:schemeClr val="tx1"/>
                </a:solidFill>
              </a:rPr>
              <a:t>have learned to: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1200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Select the appropriate </a:t>
            </a:r>
            <a:r>
              <a:rPr lang="en-US" dirty="0" smtClean="0">
                <a:solidFill>
                  <a:schemeClr val="tx1"/>
                </a:solidFill>
              </a:rPr>
              <a:t>equipment  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Select the appropriate l</a:t>
            </a:r>
            <a:r>
              <a:rPr lang="en-US" dirty="0" smtClean="0">
                <a:solidFill>
                  <a:schemeClr val="tx1"/>
                </a:solidFill>
              </a:rPr>
              <a:t>ocation 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Use the correct </a:t>
            </a:r>
            <a:r>
              <a:rPr lang="en-US" dirty="0" smtClean="0">
                <a:solidFill>
                  <a:schemeClr val="tx1"/>
                </a:solidFill>
              </a:rPr>
              <a:t>technique</a:t>
            </a:r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977594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effectLst/>
              </a:rPr>
              <a:t>References</a:t>
            </a:r>
            <a:endParaRPr lang="en-US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382000" cy="452596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dirty="0">
                <a:solidFill>
                  <a:schemeClr val="tx1"/>
                </a:solidFill>
              </a:rPr>
              <a:t> Lynn, P. (3</a:t>
            </a:r>
            <a:r>
              <a:rPr lang="en-US" baseline="30000" dirty="0">
                <a:solidFill>
                  <a:schemeClr val="tx1"/>
                </a:solidFill>
              </a:rPr>
              <a:t>rd</a:t>
            </a:r>
            <a:r>
              <a:rPr lang="en-US" dirty="0">
                <a:solidFill>
                  <a:schemeClr val="tx1"/>
                </a:solidFill>
              </a:rPr>
              <a:t>). 2011. </a:t>
            </a:r>
            <a:r>
              <a:rPr lang="en-US" i="1" dirty="0">
                <a:solidFill>
                  <a:schemeClr val="tx1"/>
                </a:solidFill>
              </a:rPr>
              <a:t>Taylor’s clinical nursing skills: A</a:t>
            </a:r>
          </a:p>
          <a:p>
            <a:pPr marL="457200" lvl="1" indent="0">
              <a:buNone/>
            </a:pPr>
            <a:r>
              <a:rPr lang="en-US" i="1" dirty="0">
                <a:solidFill>
                  <a:schemeClr val="tx1"/>
                </a:solidFill>
              </a:rPr>
              <a:t>	</a:t>
            </a:r>
            <a:r>
              <a:rPr lang="en-US" sz="2400" i="1" dirty="0">
                <a:solidFill>
                  <a:schemeClr val="tx1"/>
                </a:solidFill>
              </a:rPr>
              <a:t>nursing process approach. </a:t>
            </a:r>
            <a:r>
              <a:rPr lang="en-US" sz="2400" dirty="0">
                <a:solidFill>
                  <a:schemeClr val="tx1"/>
                </a:solidFill>
              </a:rPr>
              <a:t>New York, NY: 	Lippincott.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735523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effectLst/>
              </a:rPr>
              <a:t>Review Questions</a:t>
            </a:r>
            <a:endParaRPr lang="en-US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25963"/>
          </a:xfrm>
        </p:spPr>
        <p:txBody>
          <a:bodyPr/>
          <a:lstStyle/>
          <a:p>
            <a:pPr marL="457200" indent="-457200">
              <a:buAutoNum type="arabicPeriod" startAt="3"/>
            </a:pPr>
            <a:r>
              <a:rPr lang="en-US" dirty="0">
                <a:solidFill>
                  <a:schemeClr val="tx1"/>
                </a:solidFill>
              </a:rPr>
              <a:t>When removing medications from a vial, the nurse must wear sterile gloves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	a.  </a:t>
            </a:r>
            <a:r>
              <a:rPr lang="en-US" dirty="0" smtClean="0">
                <a:solidFill>
                  <a:schemeClr val="tx1"/>
                </a:solidFill>
              </a:rPr>
              <a:t>True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	b.  False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041818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effectLst/>
              </a:rPr>
              <a:t>Review Questions….</a:t>
            </a:r>
            <a:endParaRPr lang="en-US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>
            <a:normAutofit/>
          </a:bodyPr>
          <a:lstStyle/>
          <a:p>
            <a:pPr marL="457200" indent="-457200">
              <a:buAutoNum type="arabicPeriod" startAt="4"/>
            </a:pPr>
            <a:r>
              <a:rPr lang="en-US" dirty="0" smtClean="0">
                <a:solidFill>
                  <a:schemeClr val="tx1"/>
                </a:solidFill>
              </a:rPr>
              <a:t>It is important to remember to prepare medications for only one patient at a time.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dirty="0" smtClean="0">
                <a:solidFill>
                  <a:schemeClr val="tx1"/>
                </a:solidFill>
              </a:rPr>
              <a:t>a.  True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	b.  False</a:t>
            </a:r>
          </a:p>
          <a:p>
            <a:pPr marL="0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457200" indent="-457200">
              <a:buAutoNum type="arabicPeriod" startAt="5"/>
            </a:pPr>
            <a:r>
              <a:rPr lang="en-US" dirty="0" smtClean="0">
                <a:solidFill>
                  <a:schemeClr val="tx1"/>
                </a:solidFill>
              </a:rPr>
              <a:t>Older adults are more sensitive to medication due to the aging process.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dirty="0" smtClean="0">
                <a:solidFill>
                  <a:schemeClr val="tx1"/>
                </a:solidFill>
              </a:rPr>
              <a:t>a.  True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dirty="0" smtClean="0">
                <a:solidFill>
                  <a:schemeClr val="tx1"/>
                </a:solidFill>
              </a:rPr>
              <a:t>b.  False</a:t>
            </a:r>
          </a:p>
          <a:p>
            <a:pPr marL="40005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22578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A</a:t>
            </a:r>
            <a:r>
              <a:rPr lang="en-US" dirty="0" smtClean="0">
                <a:solidFill>
                  <a:schemeClr val="tx1"/>
                </a:solidFill>
                <a:effectLst/>
              </a:rPr>
              <a:t>nswers</a:t>
            </a:r>
            <a:endParaRPr lang="en-US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000500" lvl="8" indent="-457200">
              <a:lnSpc>
                <a:spcPct val="200000"/>
              </a:lnSpc>
              <a:buAutoNum type="arabicPeriod"/>
            </a:pPr>
            <a:r>
              <a:rPr lang="en-US" sz="2400" dirty="0" smtClean="0">
                <a:solidFill>
                  <a:schemeClr val="tx1"/>
                </a:solidFill>
              </a:rPr>
              <a:t>True</a:t>
            </a:r>
          </a:p>
          <a:p>
            <a:pPr marL="4000500" lvl="8" indent="-457200">
              <a:lnSpc>
                <a:spcPct val="200000"/>
              </a:lnSpc>
              <a:buAutoNum type="arabicPeriod"/>
            </a:pPr>
            <a:r>
              <a:rPr lang="en-US" sz="2400" dirty="0" smtClean="0">
                <a:solidFill>
                  <a:schemeClr val="tx1"/>
                </a:solidFill>
              </a:rPr>
              <a:t>True		</a:t>
            </a:r>
          </a:p>
          <a:p>
            <a:pPr marL="4000500" lvl="8" indent="-457200">
              <a:lnSpc>
                <a:spcPct val="200000"/>
              </a:lnSpc>
              <a:buAutoNum type="arabicPeriod"/>
            </a:pPr>
            <a:r>
              <a:rPr lang="en-US" sz="2400" dirty="0" smtClean="0">
                <a:solidFill>
                  <a:schemeClr val="tx1"/>
                </a:solidFill>
              </a:rPr>
              <a:t>False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marL="4000500" lvl="8" indent="-457200">
              <a:lnSpc>
                <a:spcPct val="200000"/>
              </a:lnSpc>
              <a:buAutoNum type="arabicPeriod"/>
            </a:pPr>
            <a:r>
              <a:rPr lang="en-US" sz="2400" dirty="0" smtClean="0">
                <a:solidFill>
                  <a:schemeClr val="tx1"/>
                </a:solidFill>
              </a:rPr>
              <a:t>True</a:t>
            </a:r>
          </a:p>
          <a:p>
            <a:pPr marL="4000500" lvl="8" indent="-457200">
              <a:lnSpc>
                <a:spcPct val="200000"/>
              </a:lnSpc>
              <a:buAutoNum type="arabicPeriod"/>
            </a:pPr>
            <a:r>
              <a:rPr lang="en-US" sz="2400" dirty="0" smtClean="0">
                <a:solidFill>
                  <a:schemeClr val="tx1"/>
                </a:solidFill>
              </a:rPr>
              <a:t>True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 rot="20999150">
            <a:off x="718972" y="2788049"/>
            <a:ext cx="231986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  <a:latin typeface="Comic Sans MS" pitchFamily="66" charset="0"/>
              </a:rPr>
              <a:t>Great Job!</a:t>
            </a:r>
            <a:endParaRPr lang="en-US" sz="3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effectLst/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945476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effectLst/>
              </a:rPr>
              <a:t>Intramuscular Injections</a:t>
            </a:r>
            <a:endParaRPr lang="en-US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828800"/>
            <a:ext cx="5562600" cy="4038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Intramuscular injections deliver 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     medication into a muscle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Large muscles contain large 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   blood vessels that allow for a 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   rapid uptake of the medication 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   by the body    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The larger muscle disperses the 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    medication over a few hours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sz="1200" dirty="0" smtClean="0"/>
          </a:p>
          <a:p>
            <a:endParaRPr lang="en-US" sz="1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834511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effectLst/>
              </a:rPr>
              <a:t>Intramuscular Injections</a:t>
            </a:r>
            <a:endParaRPr lang="en-US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8001000" cy="41910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To administer an intramuscular injection correctly you must:</a:t>
            </a:r>
          </a:p>
          <a:p>
            <a:pPr marL="0" indent="0">
              <a:buNone/>
            </a:pPr>
            <a:endParaRPr lang="en-US" sz="1000" dirty="0" smtClean="0"/>
          </a:p>
          <a:p>
            <a:r>
              <a:rPr lang="en-US" dirty="0" smtClean="0">
                <a:solidFill>
                  <a:schemeClr val="tx1"/>
                </a:solidFill>
              </a:rPr>
              <a:t>Select the appropriate equipment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>
                <a:solidFill>
                  <a:schemeClr val="tx1"/>
                </a:solidFill>
              </a:rPr>
              <a:t>Select the appropriate location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>
                <a:solidFill>
                  <a:schemeClr val="tx1"/>
                </a:solidFill>
              </a:rPr>
              <a:t>Use the correct technique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053" name="Picture 5" descr="C:\Users\Beth\AppData\Local\Microsoft\Windows\Temporary Internet Files\Content.IE5\N5HT5U6Y\MM900185588[1].gif"/>
          <p:cNvPicPr>
            <a:picLocks noChangeAspect="1" noChangeArrowheads="1" noCrop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47676" y="3021058"/>
            <a:ext cx="581025" cy="352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5" descr="C:\Users\Beth\AppData\Local\Microsoft\Windows\Temporary Internet Files\Content.IE5\N5HT5U6Y\MM900185588[1].gif"/>
          <p:cNvPicPr>
            <a:picLocks noChangeAspect="1" noChangeArrowheads="1" noCrop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47675" y="3904318"/>
            <a:ext cx="581025" cy="352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5" descr="C:\Users\Beth\AppData\Local\Microsoft\Windows\Temporary Internet Files\Content.IE5\N5HT5U6Y\MM900185588[1].gif"/>
          <p:cNvPicPr>
            <a:picLocks noChangeAspect="1" noChangeArrowheads="1" noCrop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81797" y="4781903"/>
            <a:ext cx="581025" cy="352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126445889"/>
      </p:ext>
    </p:extLst>
  </p:cSld>
  <p:clrMapOvr>
    <a:masterClrMapping/>
  </p:clrMapOvr>
  <mc:AlternateContent>
    <mc:Choice xmlns:mc="http://schemas.openxmlformats.org/markup-compatibility/2006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>
                <a:solidFill>
                  <a:schemeClr val="tx1"/>
                </a:solidFill>
                <a:effectLst/>
              </a:rPr>
              <a:t>Selecting the Appropriate Equipment</a:t>
            </a:r>
            <a:endParaRPr lang="en-US" sz="4800" dirty="0">
              <a:solidFill>
                <a:schemeClr val="tx1"/>
              </a:solidFill>
              <a:effectLst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811906"/>
            <a:ext cx="8382000" cy="4525963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Equipment required for administering an intramuscular injection:</a:t>
            </a:r>
          </a:p>
          <a:p>
            <a:pPr marL="0" indent="0">
              <a:buNone/>
            </a:pPr>
            <a:endParaRPr lang="en-US" sz="1050" dirty="0" smtClean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tx1"/>
                </a:solidFill>
              </a:rPr>
              <a:t>Disposable gloves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tx1"/>
                </a:solidFill>
              </a:rPr>
              <a:t>Sterile syringe and needle of correct size and gauge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tx1"/>
                </a:solidFill>
              </a:rPr>
              <a:t>Antimicrobial swab  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tx1"/>
                </a:solidFill>
              </a:rPr>
              <a:t>2x2 gauze 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6477000" y="3770194"/>
            <a:ext cx="1981200" cy="264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446633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704</TotalTime>
  <Words>957</Words>
  <Application>Microsoft Macintosh PowerPoint</Application>
  <PresentationFormat>On-screen Show (4:3)</PresentationFormat>
  <Paragraphs>206</Paragraphs>
  <Slides>31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Executive</vt:lpstr>
      <vt:lpstr>Administering an Intramuscular Injection</vt:lpstr>
      <vt:lpstr>Review Questions</vt:lpstr>
      <vt:lpstr>Review Questions</vt:lpstr>
      <vt:lpstr>Review Questions</vt:lpstr>
      <vt:lpstr>Review Questions….</vt:lpstr>
      <vt:lpstr>Answers</vt:lpstr>
      <vt:lpstr>Intramuscular Injections</vt:lpstr>
      <vt:lpstr>Intramuscular Injections</vt:lpstr>
      <vt:lpstr>Selecting the Appropriate Equipment</vt:lpstr>
      <vt:lpstr>Equipment</vt:lpstr>
      <vt:lpstr>Equipment</vt:lpstr>
      <vt:lpstr>Selecting the Appropriate Location</vt:lpstr>
      <vt:lpstr>Location</vt:lpstr>
      <vt:lpstr>Location</vt:lpstr>
      <vt:lpstr>Location</vt:lpstr>
      <vt:lpstr>Location</vt:lpstr>
      <vt:lpstr>Location</vt:lpstr>
      <vt:lpstr>Location</vt:lpstr>
      <vt:lpstr>Location</vt:lpstr>
      <vt:lpstr>Correct Technique</vt:lpstr>
      <vt:lpstr>Technique</vt:lpstr>
      <vt:lpstr>Technique</vt:lpstr>
      <vt:lpstr>Technique</vt:lpstr>
      <vt:lpstr>Technique….</vt:lpstr>
      <vt:lpstr>Technique….</vt:lpstr>
      <vt:lpstr>Technique…..</vt:lpstr>
      <vt:lpstr>Technique….</vt:lpstr>
      <vt:lpstr>Tips for Decreasing Pain During Injections</vt:lpstr>
      <vt:lpstr>Tips …</vt:lpstr>
      <vt:lpstr>Practice Makes Perfect</vt:lpstr>
      <vt:lpstr>References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Administering an Intramuscular Injection</dc:title>
  <dc:creator>Beth</dc:creator>
  <cp:lastModifiedBy>Brittany Avers</cp:lastModifiedBy>
  <cp:revision>140</cp:revision>
  <cp:lastPrinted>2013-03-23T20:57:48Z</cp:lastPrinted>
  <dcterms:created xsi:type="dcterms:W3CDTF">2013-05-05T00:14:56Z</dcterms:created>
  <dcterms:modified xsi:type="dcterms:W3CDTF">2013-05-05T00:15:54Z</dcterms:modified>
</cp:coreProperties>
</file>